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7" r:id="rId3"/>
    <p:sldId id="261" r:id="rId4"/>
    <p:sldId id="258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E44270E-30D5-F345-AC31-EB55BF6C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EBEBEB"/>
                </a:solidFill>
              </a:rPr>
              <a:t>Initial</a:t>
            </a:r>
            <a:r>
              <a:rPr lang="zh-CN" altLang="en-US">
                <a:solidFill>
                  <a:srgbClr val="EBEBEB"/>
                </a:solidFill>
              </a:rPr>
              <a:t> </a:t>
            </a:r>
            <a:r>
              <a:rPr lang="en-US" altLang="zh-CN">
                <a:solidFill>
                  <a:srgbClr val="EBEBEB"/>
                </a:solidFill>
              </a:rPr>
              <a:t>Impression</a:t>
            </a:r>
            <a:r>
              <a:rPr lang="zh-CN" altLang="en-US">
                <a:solidFill>
                  <a:srgbClr val="EBEBEB"/>
                </a:solidFill>
              </a:rPr>
              <a:t>：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432BB40C-8FDF-2F42-B950-A32897D5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704054"/>
            <a:ext cx="5449889" cy="5449889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8D3A61-5AC8-CC4A-A449-4430CA37C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altLang="zh-CN" b="0" i="0">
                <a:solidFill>
                  <a:srgbClr val="EBEBEB"/>
                </a:solidFill>
                <a:effectLst/>
                <a:latin typeface=".SFUI-Regular"/>
              </a:rPr>
              <a:t>Initial Impression:</a:t>
            </a:r>
            <a:endParaRPr lang="en-US" altLang="zh-CN">
              <a:solidFill>
                <a:srgbClr val="EBEBEB"/>
              </a:solidFill>
              <a:effectLst/>
              <a:latin typeface=".AppleSystemUIFont"/>
            </a:endParaRPr>
          </a:p>
          <a:p>
            <a:r>
              <a:rPr lang="en-US" altLang="zh-CN" b="0" i="0">
                <a:solidFill>
                  <a:srgbClr val="EBEBEB"/>
                </a:solidFill>
                <a:effectLst/>
                <a:latin typeface=".SFUI-Regular"/>
              </a:rPr>
              <a:t>The first time I saw this painting, although it was black and white, it was really amazing, because clearly what I saw was a bird but it slowly changed into a fish. It was really great! There is a blend of sky and sea. And it has a three-dimensional feel to it.</a:t>
            </a:r>
            <a:endParaRPr lang="en-US" altLang="zh-CN">
              <a:solidFill>
                <a:srgbClr val="EBEBEB"/>
              </a:solidFill>
              <a:effectLst/>
              <a:latin typeface=".AppleSystemUIFont"/>
            </a:endParaRPr>
          </a:p>
          <a:p>
            <a:endParaRPr lang="zh-CN" altLang="en-US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4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DAD9DD-AC25-FA4B-A2CB-470BEDE4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altLang="zh-CN" dirty="0"/>
              <a:t>Description</a:t>
            </a:r>
            <a:r>
              <a:rPr lang="zh-CN" altLang="en-US" dirty="0"/>
              <a:t>：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186FB26F-198D-4448-B61B-C9DE2CE2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" r="368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DBB479-38B5-4340-B59B-89D72132E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b="0" i="0" dirty="0">
                <a:effectLst/>
                <a:latin typeface=".SFUI-Regular"/>
              </a:rPr>
              <a:t>Description:</a:t>
            </a:r>
            <a:endParaRPr lang="en-US" altLang="zh-CN">
              <a:effectLst/>
              <a:latin typeface=".AppleSystemUIFont"/>
            </a:endParaRPr>
          </a:p>
          <a:p>
            <a:pPr>
              <a:lnSpc>
                <a:spcPct val="90000"/>
              </a:lnSpc>
            </a:pPr>
            <a:r>
              <a:rPr lang="en-US" altLang="zh-CN" b="0" i="0" dirty="0">
                <a:effectLst/>
                <a:latin typeface=".SFUI-Regular"/>
              </a:rPr>
              <a:t>When I see this painting, the first thing that comes to my mind is freedom, because the birds in the sky symbolize freedom in my opinion. I think the birds and the fish also symbolize a kind of food chain, the birds will catch the fish to eat. Or maybe there is a feeling between the bird and the fish. I can't think of the specific content of the story, nor can I guess the artist's mind. But I think this work must have a deep meaning.</a:t>
            </a:r>
            <a:endParaRPr lang="en-US" altLang="zh-CN">
              <a:effectLst/>
              <a:latin typeface=".AppleSystemUIFont"/>
            </a:endParaRPr>
          </a:p>
          <a:p>
            <a:pPr>
              <a:lnSpc>
                <a:spcPct val="9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2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3D160-385E-2246-9036-ACFCF011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256423" cy="1641987"/>
          </a:xfrm>
        </p:spPr>
        <p:txBody>
          <a:bodyPr>
            <a:normAutofit/>
          </a:bodyPr>
          <a:lstStyle/>
          <a:p>
            <a:r>
              <a:rPr lang="en-US" altLang="zh-CN" dirty="0"/>
              <a:t>Analysis</a:t>
            </a:r>
            <a:r>
              <a:rPr lang="zh-CN" altLang="en-US" dirty="0"/>
              <a:t>：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212E5058-A228-424A-9C69-C4DCCF55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6" r="13312"/>
          <a:stretch/>
        </p:blipFill>
        <p:spPr>
          <a:xfrm>
            <a:off x="7554139" y="609601"/>
            <a:ext cx="39901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AC3491-B4E9-1948-9640-0C1B5EE5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438401"/>
            <a:ext cx="6258737" cy="3809998"/>
          </a:xfrm>
        </p:spPr>
        <p:txBody>
          <a:bodyPr>
            <a:normAutofit/>
          </a:bodyPr>
          <a:lstStyle/>
          <a:p>
            <a:r>
              <a:rPr lang="en-US" altLang="zh-CN" b="0" i="0" dirty="0">
                <a:effectLst/>
                <a:latin typeface=".SFUI-Regular"/>
              </a:rPr>
              <a:t>Analysis:</a:t>
            </a:r>
            <a:endParaRPr lang="en-US" altLang="zh-CN" dirty="0">
              <a:effectLst/>
              <a:latin typeface=".AppleSystemUIFont"/>
            </a:endParaRPr>
          </a:p>
          <a:p>
            <a:r>
              <a:rPr lang="en-US" altLang="zh-CN" b="0" i="0" dirty="0">
                <a:effectLst/>
                <a:latin typeface=".SFUI-Regular"/>
              </a:rPr>
              <a:t>The author makes good use of color, especially light and dark, and uses black and white to contrast and distinguish the two animals. It's a little bit like the </a:t>
            </a:r>
            <a:r>
              <a:rPr lang="en-US" altLang="zh-CN" b="0" i="0" dirty="0" err="1">
                <a:effectLst/>
                <a:latin typeface=".SFUI-Regular"/>
              </a:rPr>
              <a:t>Zentangle</a:t>
            </a:r>
            <a:r>
              <a:rPr lang="en-US" altLang="zh-CN" b="0" i="0" dirty="0">
                <a:effectLst/>
                <a:latin typeface=".SFUI-Regular"/>
              </a:rPr>
              <a:t> that we've seen before, which gives you a jigsaw puzzle feel.</a:t>
            </a:r>
            <a:endParaRPr lang="en-US" altLang="zh-CN" dirty="0">
              <a:effectLst/>
              <a:latin typeface=".AppleSystemUIFon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91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A143FC9-0B97-8F4B-B482-62965D4C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EBEBEB"/>
                </a:solidFill>
              </a:rPr>
              <a:t>Cultural</a:t>
            </a:r>
            <a:r>
              <a:rPr lang="zh-CN" altLang="en-US">
                <a:solidFill>
                  <a:srgbClr val="EBEBEB"/>
                </a:solidFill>
              </a:rPr>
              <a:t> </a:t>
            </a:r>
            <a:r>
              <a:rPr lang="en-US" altLang="zh-CN">
                <a:solidFill>
                  <a:srgbClr val="EBEBEB"/>
                </a:solidFill>
              </a:rPr>
              <a:t>Context</a:t>
            </a:r>
            <a:r>
              <a:rPr lang="zh-CN" altLang="en-US">
                <a:solidFill>
                  <a:srgbClr val="EBEBEB"/>
                </a:solidFill>
              </a:rPr>
              <a:t>：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85256F88-DDB6-F747-A437-0596D05E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588" y="647698"/>
            <a:ext cx="4176696" cy="5562601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35F961-16FA-4041-9A25-51A8DDCBB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zh-CN" sz="1600" dirty="0">
              <a:solidFill>
                <a:srgbClr val="EBEBEB"/>
              </a:solidFill>
              <a:effectLst/>
              <a:latin typeface=".AppleSystemUIFont"/>
            </a:endParaRPr>
          </a:p>
          <a:p>
            <a:pPr>
              <a:lnSpc>
                <a:spcPct val="90000"/>
              </a:lnSpc>
            </a:pPr>
            <a:r>
              <a:rPr lang="en-US" altLang="zh-CN" sz="1600" b="0" i="0" dirty="0">
                <a:solidFill>
                  <a:srgbClr val="EBEBEB"/>
                </a:solidFill>
                <a:effectLst/>
                <a:latin typeface=".SFUI-Regular"/>
              </a:rPr>
              <a:t>The painting was painted by M. C. Escher (June 17, 1898 -- March 27, 1972), a Dutch painting artist who produced mathematically inspired woodcut prints, lithography, and mezzotints.</a:t>
            </a:r>
            <a:endParaRPr lang="en-US" altLang="zh-CN" sz="1600" dirty="0">
              <a:solidFill>
                <a:srgbClr val="EBEBEB"/>
              </a:solidFill>
              <a:effectLst/>
              <a:latin typeface=".AppleSystemUIFont"/>
            </a:endParaRPr>
          </a:p>
          <a:p>
            <a:pPr>
              <a:lnSpc>
                <a:spcPct val="90000"/>
              </a:lnSpc>
            </a:pPr>
            <a:r>
              <a:rPr lang="en-US" altLang="zh-CN" sz="1600" b="0" i="0" dirty="0">
                <a:solidFill>
                  <a:srgbClr val="EBEBEB"/>
                </a:solidFill>
                <a:effectLst/>
                <a:latin typeface=".SFUI-Regular"/>
              </a:rPr>
              <a:t>His work features mathematical objects and operations, including impossible objects, infinite exploration, reflection, symmetry, perspective, truncation and star-shaped polyhedra, hyperbolic geometry, and mosaics.</a:t>
            </a:r>
            <a:endParaRPr lang="zh-CN" altLang="en-US" sz="1600" b="0" i="0" dirty="0">
              <a:solidFill>
                <a:srgbClr val="EBEBEB"/>
              </a:solidFill>
              <a:effectLst/>
              <a:latin typeface=".SFUI-Regular"/>
            </a:endParaRPr>
          </a:p>
          <a:p>
            <a:pPr>
              <a:lnSpc>
                <a:spcPct val="90000"/>
              </a:lnSpc>
            </a:pPr>
            <a:r>
              <a:rPr lang="en-US" altLang="zh-CN" sz="1600" b="0" i="0" dirty="0">
                <a:solidFill>
                  <a:srgbClr val="EBEBEB"/>
                </a:solidFill>
                <a:effectLst/>
                <a:latin typeface=".SFUI-Regular"/>
              </a:rPr>
              <a:t>Mr Escher's work is inevitably mathematical. </a:t>
            </a:r>
            <a:endParaRPr lang="zh-CN" altLang="en-US" sz="16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11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59380F-09DA-5E46-A38B-59A755A1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Informed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E8EBF4-234A-3B43-AC7D-DE793B74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365" y="1331259"/>
            <a:ext cx="6036147" cy="4195481"/>
          </a:xfrm>
        </p:spPr>
        <p:txBody>
          <a:bodyPr>
            <a:normAutofit/>
          </a:bodyPr>
          <a:lstStyle/>
          <a:p>
            <a:endParaRPr lang="en-US" altLang="zh-CN" dirty="0">
              <a:effectLst/>
              <a:latin typeface=".AppleSystemUIFont"/>
            </a:endParaRPr>
          </a:p>
          <a:p>
            <a:r>
              <a:rPr lang="en-US" altLang="zh-CN" b="0" i="0" dirty="0">
                <a:effectLst/>
                <a:latin typeface=".SFUI-Regular"/>
              </a:rPr>
              <a:t>I think Escher's work is a combination of science and art, which is why he doesn't have much of a reputation in the art world. </a:t>
            </a:r>
            <a:endParaRPr lang="en-US" altLang="zh-CN" dirty="0">
              <a:effectLst/>
              <a:latin typeface=".AppleSystemUIFont"/>
            </a:endParaRPr>
          </a:p>
          <a:p>
            <a:r>
              <a:rPr lang="en-US" altLang="zh-CN" b="0" i="0" dirty="0">
                <a:effectLst/>
                <a:latin typeface=".SFUI-Regular"/>
              </a:rPr>
              <a:t>This reminds me of a very interesting video on TikTok by a creative woman who loves to create a lot of "magic potion bottles."</a:t>
            </a:r>
            <a:endParaRPr lang="en-US" altLang="zh-CN" dirty="0">
              <a:effectLst/>
              <a:latin typeface=".AppleSystemUIFont"/>
            </a:endParaRPr>
          </a:p>
          <a:p>
            <a:r>
              <a:rPr lang="en-US" altLang="zh-CN" b="0" i="0" dirty="0">
                <a:effectLst/>
                <a:latin typeface=".SFUI-Regular"/>
              </a:rPr>
              <a:t>Let's see what she says about the connection between art and chemistry.</a:t>
            </a:r>
            <a:endParaRPr lang="en-US" altLang="zh-CN" dirty="0">
              <a:effectLst/>
              <a:latin typeface=".AppleSystemUIFont"/>
            </a:endParaRPr>
          </a:p>
          <a:p>
            <a:endParaRPr lang="zh-CN" altLang="en-US" dirty="0"/>
          </a:p>
        </p:txBody>
      </p:sp>
      <p:pic>
        <p:nvPicPr>
          <p:cNvPr id="4" name="trim.045657FB-FDDA-42A5-8CA4-489A65BE5F37.MOV">
            <a:hlinkClick r:id="" action="ppaction://media"/>
            <a:extLst>
              <a:ext uri="{FF2B5EF4-FFF2-40B4-BE49-F238E27FC236}">
                <a16:creationId xmlns:a16="http://schemas.microsoft.com/office/drawing/2014/main" id="{CD2E1757-E9EE-ED4A-A8FB-F77EDF005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7297" y="1365414"/>
            <a:ext cx="2834926" cy="50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EE202E-04BF-604C-A099-35190CFF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142" y="3429000"/>
            <a:ext cx="9404723" cy="1400530"/>
          </a:xfrm>
        </p:spPr>
        <p:txBody>
          <a:bodyPr/>
          <a:lstStyle/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watching</a:t>
            </a:r>
            <a:r>
              <a:rPr lang="zh-CN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974851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宽屏</PresentationFormat>
  <Paragraphs>20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.AppleSystemUIFont</vt:lpstr>
      <vt:lpstr>.SFUI-Regular</vt:lpstr>
      <vt:lpstr>宋体</vt:lpstr>
      <vt:lpstr>Arial</vt:lpstr>
      <vt:lpstr>Century Gothic</vt:lpstr>
      <vt:lpstr>Wingdings 3</vt:lpstr>
      <vt:lpstr>离子</vt:lpstr>
      <vt:lpstr>Initial Impression：</vt:lpstr>
      <vt:lpstr>Description：</vt:lpstr>
      <vt:lpstr>Analysis：</vt:lpstr>
      <vt:lpstr>Cultural Context：</vt:lpstr>
      <vt:lpstr>Informed Point of View：</vt:lpstr>
      <vt:lpstr>Thanks for watching！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Impression：</dc:title>
  <dc:creator>Jiaqi Wang</dc:creator>
  <cp:lastModifiedBy>嘉琪</cp:lastModifiedBy>
  <cp:revision>2</cp:revision>
  <dcterms:created xsi:type="dcterms:W3CDTF">2021-06-08T19:41:02Z</dcterms:created>
  <dcterms:modified xsi:type="dcterms:W3CDTF">2021-06-13T18:44:37Z</dcterms:modified>
</cp:coreProperties>
</file>